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7" r:id="rId4"/>
    <p:sldId id="266" r:id="rId5"/>
    <p:sldId id="258" r:id="rId6"/>
    <p:sldId id="270" r:id="rId7"/>
    <p:sldId id="263" r:id="rId8"/>
    <p:sldId id="264" r:id="rId9"/>
    <p:sldId id="272" r:id="rId10"/>
    <p:sldId id="273" r:id="rId11"/>
    <p:sldId id="274" r:id="rId12"/>
    <p:sldId id="259" r:id="rId13"/>
    <p:sldId id="267" r:id="rId14"/>
    <p:sldId id="260" r:id="rId15"/>
    <p:sldId id="261" r:id="rId16"/>
    <p:sldId id="262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4400" dirty="0"/>
              <a:t>Model Averaged Parameter Estimates</a:t>
            </a:r>
          </a:p>
        </c:rich>
      </c:tx>
      <c:layout>
        <c:manualLayout>
          <c:xMode val="edge"/>
          <c:yMode val="edge"/>
          <c:x val="0.19525926853122422"/>
          <c:y val="2.48272003750560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4738611025743293E-2"/>
          <c:y val="2.0021706472826109E-3"/>
          <c:w val="0.89314545772144849"/>
          <c:h val="0.9979978293527174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A3-4B27-8AE6-89323FBB880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7A3-4B27-8AE6-89323FBB880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7A3-4B27-8AE6-89323FBB880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D7A3-4B27-8AE6-89323FBB880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D7A3-4B27-8AE6-89323FBB880F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D7A3-4B27-8AE6-89323FBB880F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D7A3-4B27-8AE6-89323FBB880F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D7A3-4B27-8AE6-89323FBB880F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D7A3-4B27-8AE6-89323FBB880F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D7A3-4B27-8AE6-89323FBB880F}"/>
              </c:ext>
            </c:extLst>
          </c:dPt>
          <c:dLbls>
            <c:spPr>
              <a:solidFill>
                <a:schemeClr val="accent6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parameter_estimates!$D$2:$D$11</c:f>
                <c:numCache>
                  <c:formatCode>General</c:formatCode>
                  <c:ptCount val="10"/>
                  <c:pt idx="0">
                    <c:v>9.9838442082441397</c:v>
                  </c:pt>
                  <c:pt idx="1">
                    <c:v>8.9559825305955201</c:v>
                  </c:pt>
                  <c:pt idx="2">
                    <c:v>4.9410073488345096</c:v>
                  </c:pt>
                  <c:pt idx="3">
                    <c:v>4.5869166200309799</c:v>
                  </c:pt>
                  <c:pt idx="4">
                    <c:v>4.38177817207161</c:v>
                  </c:pt>
                  <c:pt idx="5">
                    <c:v>4.6842504338823003</c:v>
                  </c:pt>
                  <c:pt idx="6">
                    <c:v>4.8756437880166796</c:v>
                  </c:pt>
                  <c:pt idx="7">
                    <c:v>4.6230606301499604</c:v>
                  </c:pt>
                  <c:pt idx="8">
                    <c:v>4.3017614674172098</c:v>
                  </c:pt>
                  <c:pt idx="9">
                    <c:v>4.3614480481684801</c:v>
                  </c:pt>
                </c:numCache>
              </c:numRef>
            </c:plus>
            <c:minus>
              <c:numRef>
                <c:f>parameter_estimates!$D$2:$D$11</c:f>
                <c:numCache>
                  <c:formatCode>General</c:formatCode>
                  <c:ptCount val="10"/>
                  <c:pt idx="0">
                    <c:v>9.9838442082441397</c:v>
                  </c:pt>
                  <c:pt idx="1">
                    <c:v>8.9559825305955201</c:v>
                  </c:pt>
                  <c:pt idx="2">
                    <c:v>4.9410073488345096</c:v>
                  </c:pt>
                  <c:pt idx="3">
                    <c:v>4.5869166200309799</c:v>
                  </c:pt>
                  <c:pt idx="4">
                    <c:v>4.38177817207161</c:v>
                  </c:pt>
                  <c:pt idx="5">
                    <c:v>4.6842504338823003</c:v>
                  </c:pt>
                  <c:pt idx="6">
                    <c:v>4.8756437880166796</c:v>
                  </c:pt>
                  <c:pt idx="7">
                    <c:v>4.6230606301499604</c:v>
                  </c:pt>
                  <c:pt idx="8">
                    <c:v>4.3017614674172098</c:v>
                  </c:pt>
                  <c:pt idx="9">
                    <c:v>4.3614480481684801</c:v>
                  </c:pt>
                </c:numCache>
              </c:numRef>
            </c:minus>
            <c:spPr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parameter_estimates!$B$2:$B$11</c:f>
              <c:strCache>
                <c:ptCount val="10"/>
                <c:pt idx="0">
                  <c:v>tree</c:v>
                </c:pt>
                <c:pt idx="1">
                  <c:v>shrub</c:v>
                </c:pt>
                <c:pt idx="2">
                  <c:v>fence</c:v>
                </c:pt>
                <c:pt idx="3">
                  <c:v>TRI</c:v>
                </c:pt>
                <c:pt idx="4">
                  <c:v>veg_0_20</c:v>
                </c:pt>
                <c:pt idx="5">
                  <c:v>veg_0</c:v>
                </c:pt>
                <c:pt idx="6">
                  <c:v>veg_5</c:v>
                </c:pt>
                <c:pt idx="7">
                  <c:v>veg_10</c:v>
                </c:pt>
                <c:pt idx="8">
                  <c:v>veg_15</c:v>
                </c:pt>
                <c:pt idx="9">
                  <c:v>veg_20</c:v>
                </c:pt>
              </c:strCache>
            </c:strRef>
          </c:cat>
          <c:val>
            <c:numRef>
              <c:f>parameter_estimates!$C$2:$C$11</c:f>
              <c:numCache>
                <c:formatCode>0.000</c:formatCode>
                <c:ptCount val="10"/>
                <c:pt idx="0">
                  <c:v>9.9937293872455299</c:v>
                </c:pt>
                <c:pt idx="1">
                  <c:v>2.6160684215310499</c:v>
                </c:pt>
                <c:pt idx="2">
                  <c:v>8.5082841850600595</c:v>
                </c:pt>
                <c:pt idx="3">
                  <c:v>6.4111774144494804</c:v>
                </c:pt>
                <c:pt idx="4">
                  <c:v>9.8470252036342405</c:v>
                </c:pt>
                <c:pt idx="5">
                  <c:v>2.6899966004914599</c:v>
                </c:pt>
                <c:pt idx="6">
                  <c:v>0.65043832135881097</c:v>
                </c:pt>
                <c:pt idx="7">
                  <c:v>11.0720692578038</c:v>
                </c:pt>
                <c:pt idx="8">
                  <c:v>5.6615474391638703</c:v>
                </c:pt>
                <c:pt idx="9">
                  <c:v>-3.7739415142344801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D7A3-4B27-8AE6-89323FBB880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1"/>
        <c:axId val="560020360"/>
        <c:axId val="560019048"/>
      </c:barChart>
      <c:catAx>
        <c:axId val="5600203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dirty="0"/>
                  <a:t>Parameter</a:t>
                </a:r>
              </a:p>
            </c:rich>
          </c:tx>
          <c:layout>
            <c:manualLayout>
              <c:xMode val="edge"/>
              <c:yMode val="edge"/>
              <c:x val="0.4477629822356386"/>
              <c:y val="0.884226161755697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800" b="0" i="0" u="none" strike="noStrike" kern="1200" cap="all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0019048"/>
        <c:crosses val="autoZero"/>
        <c:auto val="1"/>
        <c:lblAlgn val="ctr"/>
        <c:lblOffset val="100"/>
        <c:noMultiLvlLbl val="0"/>
      </c:catAx>
      <c:valAx>
        <c:axId val="56001904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dirty="0"/>
                  <a:t>Beta Value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1"/>
        <c:majorTickMark val="none"/>
        <c:minorTickMark val="none"/>
        <c:tickLblPos val="nextTo"/>
        <c:crossAx val="560020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0.1182</cdr:x>
      <cdr:y>0.26195</cdr:y>
    </cdr:from>
    <cdr:to>
      <cdr:x>0.1621</cdr:x>
      <cdr:y>0.33869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F24D0D7-6253-47B1-BE2C-F34F10857E8E}"/>
            </a:ext>
          </a:extLst>
        </cdr:cNvPr>
        <cdr:cNvSpPr txBox="1"/>
      </cdr:nvSpPr>
      <cdr:spPr>
        <a:xfrm xmlns:a="http://schemas.openxmlformats.org/drawingml/2006/main">
          <a:off x="1265317" y="1473982"/>
          <a:ext cx="469963" cy="4318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4800" dirty="0"/>
            <a:t>*</a:t>
          </a:r>
        </a:p>
      </cdr:txBody>
    </cdr:sp>
  </cdr:relSizeAnchor>
  <cdr:relSizeAnchor xmlns:cdr="http://schemas.openxmlformats.org/drawingml/2006/chartDrawing">
    <cdr:from>
      <cdr:x>0.29361</cdr:x>
      <cdr:y>0.30469</cdr:y>
    </cdr:from>
    <cdr:to>
      <cdr:x>0.33751</cdr:x>
      <cdr:y>0.37015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B9174130-4393-43D1-991D-30670F5CD2C7}"/>
            </a:ext>
          </a:extLst>
        </cdr:cNvPr>
        <cdr:cNvSpPr txBox="1"/>
      </cdr:nvSpPr>
      <cdr:spPr>
        <a:xfrm xmlns:a="http://schemas.openxmlformats.org/drawingml/2006/main">
          <a:off x="3143235" y="1714482"/>
          <a:ext cx="469963" cy="3683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4800" dirty="0"/>
            <a:t>*</a:t>
          </a:r>
        </a:p>
      </cdr:txBody>
    </cdr:sp>
  </cdr:relSizeAnchor>
  <cdr:relSizeAnchor xmlns:cdr="http://schemas.openxmlformats.org/drawingml/2006/chartDrawing">
    <cdr:from>
      <cdr:x>0.37784</cdr:x>
      <cdr:y>0.36225</cdr:y>
    </cdr:from>
    <cdr:to>
      <cdr:x>0.42173</cdr:x>
      <cdr:y>0.42771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B9174130-4393-43D1-991D-30670F5CD2C7}"/>
            </a:ext>
          </a:extLst>
        </cdr:cNvPr>
        <cdr:cNvSpPr txBox="1"/>
      </cdr:nvSpPr>
      <cdr:spPr>
        <a:xfrm xmlns:a="http://schemas.openxmlformats.org/drawingml/2006/main">
          <a:off x="4044943" y="2038340"/>
          <a:ext cx="469856" cy="3683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4800" dirty="0"/>
            <a:t>*</a:t>
          </a:r>
        </a:p>
      </cdr:txBody>
    </cdr:sp>
  </cdr:relSizeAnchor>
  <cdr:relSizeAnchor xmlns:cdr="http://schemas.openxmlformats.org/drawingml/2006/chartDrawing">
    <cdr:from>
      <cdr:x>0.47806</cdr:x>
      <cdr:y>0.27988</cdr:y>
    </cdr:from>
    <cdr:to>
      <cdr:x>0.52194</cdr:x>
      <cdr:y>0.34533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B9174130-4393-43D1-991D-30670F5CD2C7}"/>
            </a:ext>
          </a:extLst>
        </cdr:cNvPr>
        <cdr:cNvSpPr txBox="1"/>
      </cdr:nvSpPr>
      <cdr:spPr>
        <a:xfrm xmlns:a="http://schemas.openxmlformats.org/drawingml/2006/main">
          <a:off x="5117727" y="1574828"/>
          <a:ext cx="469856" cy="3682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4800" dirty="0"/>
            <a:t>*</a:t>
          </a:r>
        </a:p>
      </cdr:txBody>
    </cdr:sp>
  </cdr:relSizeAnchor>
  <cdr:relSizeAnchor xmlns:cdr="http://schemas.openxmlformats.org/drawingml/2006/chartDrawing">
    <cdr:from>
      <cdr:x>0.73849</cdr:x>
      <cdr:y>0.25617</cdr:y>
    </cdr:from>
    <cdr:to>
      <cdr:x>0.78238</cdr:x>
      <cdr:y>0.32162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B9174130-4393-43D1-991D-30670F5CD2C7}"/>
            </a:ext>
          </a:extLst>
        </cdr:cNvPr>
        <cdr:cNvSpPr txBox="1"/>
      </cdr:nvSpPr>
      <cdr:spPr>
        <a:xfrm xmlns:a="http://schemas.openxmlformats.org/drawingml/2006/main">
          <a:off x="7905770" y="1441445"/>
          <a:ext cx="469856" cy="3682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4800" dirty="0"/>
            <a:t>*</a:t>
          </a:r>
        </a:p>
      </cdr:txBody>
    </cdr:sp>
  </cdr:relSizeAnchor>
  <cdr:relSizeAnchor xmlns:cdr="http://schemas.openxmlformats.org/drawingml/2006/chartDrawing">
    <cdr:from>
      <cdr:x>0.82628</cdr:x>
      <cdr:y>0.39738</cdr:y>
    </cdr:from>
    <cdr:to>
      <cdr:x>0.86773</cdr:x>
      <cdr:y>0.45818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B9174130-4393-43D1-991D-30670F5CD2C7}"/>
            </a:ext>
          </a:extLst>
        </cdr:cNvPr>
        <cdr:cNvSpPr txBox="1"/>
      </cdr:nvSpPr>
      <cdr:spPr>
        <a:xfrm xmlns:a="http://schemas.openxmlformats.org/drawingml/2006/main">
          <a:off x="8845556" y="2236000"/>
          <a:ext cx="443735" cy="3421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4800" dirty="0"/>
            <a:t>*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9C969-9C18-4A78-87D8-6CC1BA03CA0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7F45485-69BF-431E-9AFA-FC756D198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729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9C969-9C18-4A78-87D8-6CC1BA03CA0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5485-69BF-431E-9AFA-FC756D198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21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9C969-9C18-4A78-87D8-6CC1BA03CA0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7F45485-69BF-431E-9AFA-FC756D198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782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9C969-9C18-4A78-87D8-6CC1BA03CA0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7F45485-69BF-431E-9AFA-FC756D198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784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9C969-9C18-4A78-87D8-6CC1BA03CA0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7F45485-69BF-431E-9AFA-FC756D198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546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9C969-9C18-4A78-87D8-6CC1BA03CA0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5485-69BF-431E-9AFA-FC756D198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906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9C969-9C18-4A78-87D8-6CC1BA03CA0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5485-69BF-431E-9AFA-FC756D198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66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9C969-9C18-4A78-87D8-6CC1BA03CA0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5485-69BF-431E-9AFA-FC756D198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291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9C969-9C18-4A78-87D8-6CC1BA03CA0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7F45485-69BF-431E-9AFA-FC756D198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04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9C969-9C18-4A78-87D8-6CC1BA03CA0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7F45485-69BF-431E-9AFA-FC756D198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987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9C969-9C18-4A78-87D8-6CC1BA03CA0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7F45485-69BF-431E-9AFA-FC756D19875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8202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9C969-9C18-4A78-87D8-6CC1BA03CA0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7F45485-69BF-431E-9AFA-FC756D198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0012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9C969-9C18-4A78-87D8-6CC1BA03CA0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7F45485-69BF-431E-9AFA-FC756D19875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6160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9C969-9C18-4A78-87D8-6CC1BA03CA0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7F45485-69BF-431E-9AFA-FC756D198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878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9C969-9C18-4A78-87D8-6CC1BA03CA0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5485-69BF-431E-9AFA-FC756D198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14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9C969-9C18-4A78-87D8-6CC1BA03CA0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5485-69BF-431E-9AFA-FC756D198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264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9C969-9C18-4A78-87D8-6CC1BA03CA0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7F45485-69BF-431E-9AFA-FC756D198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56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ngall.com/compass-pn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ngall.com/compass-png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B65BA-ACD5-4A54-BF48-475E4994C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599440"/>
            <a:ext cx="9370176" cy="3177941"/>
          </a:xfrm>
        </p:spPr>
        <p:txBody>
          <a:bodyPr>
            <a:normAutofit fontScale="90000"/>
          </a:bodyPr>
          <a:lstStyle/>
          <a:p>
            <a:r>
              <a:rPr lang="en-US" dirty="0"/>
              <a:t>Identifying Factors Contributing to Spatial Patterns of Mule Deer-Vehicle Collisions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245EA3-122C-45D2-B18E-C488C8EA80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 dirty="0"/>
              <a:t>Department of Biology, Southern Utah University</a:t>
            </a:r>
          </a:p>
          <a:p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AE814D1-003B-4EA9-B2CC-C347B0751BF8}"/>
              </a:ext>
            </a:extLst>
          </p:cNvPr>
          <p:cNvSpPr txBox="1">
            <a:spLocks/>
          </p:cNvSpPr>
          <p:nvPr/>
        </p:nvSpPr>
        <p:spPr>
          <a:xfrm>
            <a:off x="2581441" y="5753425"/>
            <a:ext cx="7029118" cy="7050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Karl Jarvis, Darby Adams, Natalie Barlow, Michael Christiansen,  </a:t>
            </a:r>
            <a:r>
              <a:rPr lang="en-US" sz="24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Arsene</a:t>
            </a:r>
            <a:r>
              <a:rPr lang="en-US" sz="24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Mugisha</a:t>
            </a:r>
            <a:endParaRPr lang="en-US" sz="2400" baseline="30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5A0044-FEF2-4A49-948E-3385043BF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2321" y="285569"/>
            <a:ext cx="3946358" cy="131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10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B23EBE-8AA7-49F0-BBE7-22F30E283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941" y="233795"/>
            <a:ext cx="10776117" cy="639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707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3AF2A-3AE4-4D43-9F94-BB82939E2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24A31-9903-4682-A92E-1CAF0A8DA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590261"/>
            <a:ext cx="8911687" cy="5267739"/>
          </a:xfrm>
        </p:spPr>
        <p:txBody>
          <a:bodyPr>
            <a:normAutofit/>
          </a:bodyPr>
          <a:lstStyle/>
          <a:p>
            <a:r>
              <a:rPr lang="en-US" sz="2800" dirty="0"/>
              <a:t>In the U.S. the public spends about </a:t>
            </a:r>
            <a:r>
              <a:rPr lang="en-US" sz="2800" u="sng" dirty="0"/>
              <a:t>70 billion hours driving</a:t>
            </a:r>
          </a:p>
          <a:p>
            <a:pPr lvl="1"/>
            <a:r>
              <a:rPr lang="en-US" sz="2800" dirty="0"/>
              <a:t>Average driver making 2.2 trips per day, 50.6 min on road and driving 31.5 miles</a:t>
            </a:r>
          </a:p>
          <a:p>
            <a:pPr algn="ctr"/>
            <a:endParaRPr lang="en-US" sz="2800" dirty="0"/>
          </a:p>
          <a:p>
            <a:r>
              <a:rPr lang="en-US" sz="2800" dirty="0"/>
              <a:t>Costs due to Wildlife Vehicle Collisions (WVCs) exceeds </a:t>
            </a:r>
            <a:r>
              <a:rPr lang="en-US" sz="2800" u="sng" dirty="0"/>
              <a:t>$7.5 M annually </a:t>
            </a:r>
            <a:r>
              <a:rPr lang="en-US" sz="2800" dirty="0"/>
              <a:t>(Utah)</a:t>
            </a:r>
          </a:p>
          <a:p>
            <a:r>
              <a:rPr lang="en-US" sz="2800" dirty="0"/>
              <a:t>Harms both people and Wildlife</a:t>
            </a:r>
          </a:p>
          <a:p>
            <a:endParaRPr lang="en-US" sz="2800" dirty="0"/>
          </a:p>
          <a:p>
            <a:r>
              <a:rPr lang="en-US" sz="2800" dirty="0"/>
              <a:t>Mule Deer (</a:t>
            </a:r>
            <a:r>
              <a:rPr lang="en-US" sz="2800" i="1" dirty="0"/>
              <a:t>Odocoileus </a:t>
            </a:r>
            <a:r>
              <a:rPr lang="en-US" sz="2800" i="1" dirty="0" err="1"/>
              <a:t>hemionus</a:t>
            </a:r>
            <a:r>
              <a:rPr lang="en-US" sz="2800" i="1" dirty="0"/>
              <a:t> </a:t>
            </a:r>
            <a:r>
              <a:rPr lang="en-US" sz="2800" i="1" dirty="0" err="1"/>
              <a:t>hemionus</a:t>
            </a:r>
            <a:r>
              <a:rPr lang="en-US" sz="2800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002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E872-5C70-4BD3-A1B0-96F939392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Introduction: Hypothesis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8DB85-D351-402B-AED3-FE856E7FD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u="sng" dirty="0"/>
              <a:t>Topographic Roughness</a:t>
            </a:r>
          </a:p>
          <a:p>
            <a:r>
              <a:rPr lang="en-US" sz="3000" u="sng" dirty="0"/>
              <a:t>Fencing</a:t>
            </a:r>
          </a:p>
          <a:p>
            <a:r>
              <a:rPr lang="en-US" sz="3000" u="sng" dirty="0"/>
              <a:t>Vegetation</a:t>
            </a:r>
            <a:r>
              <a:rPr lang="en-US" sz="3000" dirty="0"/>
              <a:t> </a:t>
            </a:r>
          </a:p>
          <a:p>
            <a:pPr lvl="1"/>
            <a:r>
              <a:rPr lang="en-US" sz="2800" dirty="0"/>
              <a:t>are drivers of WVC</a:t>
            </a:r>
          </a:p>
        </p:txBody>
      </p:sp>
    </p:spTree>
    <p:extLst>
      <p:ext uri="{BB962C8B-B14F-4D97-AF65-F5344CB8AC3E}">
        <p14:creationId xmlns:p14="http://schemas.microsoft.com/office/powerpoint/2010/main" val="1231406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D1FC8-0A69-4AB0-9796-EDF103180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867B1-753A-494B-8434-8723201AF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56521"/>
            <a:ext cx="8915400" cy="4996069"/>
          </a:xfrm>
        </p:spPr>
        <p:txBody>
          <a:bodyPr>
            <a:noAutofit/>
          </a:bodyPr>
          <a:lstStyle/>
          <a:p>
            <a:r>
              <a:rPr lang="en-US" sz="2800" u="sng" dirty="0"/>
              <a:t>Deer Vehicle Collisions Data</a:t>
            </a:r>
            <a:r>
              <a:rPr lang="en-US" sz="2800" dirty="0"/>
              <a:t> (UDOT)</a:t>
            </a:r>
          </a:p>
          <a:p>
            <a:r>
              <a:rPr lang="en-US" sz="2800" u="sng" dirty="0"/>
              <a:t>Topographical Roughness Data</a:t>
            </a:r>
          </a:p>
          <a:p>
            <a:pPr lvl="2"/>
            <a:r>
              <a:rPr lang="en-US" sz="2600" dirty="0"/>
              <a:t>Extracted from digital elevation model</a:t>
            </a:r>
          </a:p>
          <a:p>
            <a:r>
              <a:rPr lang="en-US" sz="2800" u="sng" dirty="0"/>
              <a:t>Roadside Vegetation Data</a:t>
            </a:r>
          </a:p>
          <a:p>
            <a:pPr lvl="2"/>
            <a:r>
              <a:rPr lang="en-US" sz="2600" dirty="0" err="1"/>
              <a:t>LandFire</a:t>
            </a:r>
            <a:endParaRPr lang="en-US" sz="2600" dirty="0"/>
          </a:p>
          <a:p>
            <a:pPr lvl="2"/>
            <a:r>
              <a:rPr lang="en-US" sz="2600" dirty="0"/>
              <a:t>Quadrats (Only for HWY 56)</a:t>
            </a:r>
          </a:p>
          <a:p>
            <a:r>
              <a:rPr lang="en-US" sz="2800" u="sng" dirty="0"/>
              <a:t>Fence Data</a:t>
            </a:r>
          </a:p>
          <a:p>
            <a:pPr lvl="2"/>
            <a:r>
              <a:rPr lang="en-US" sz="2600" dirty="0"/>
              <a:t>Quality and Location</a:t>
            </a:r>
          </a:p>
        </p:txBody>
      </p:sp>
    </p:spTree>
    <p:extLst>
      <p:ext uri="{BB962C8B-B14F-4D97-AF65-F5344CB8AC3E}">
        <p14:creationId xmlns:p14="http://schemas.microsoft.com/office/powerpoint/2010/main" val="2263729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F04C9-4A04-45B9-A35B-EF652B20E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111E7-7588-4696-9345-38336842B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Linear models</a:t>
            </a:r>
          </a:p>
          <a:p>
            <a:r>
              <a:rPr lang="en-US" sz="2800" dirty="0"/>
              <a:t>Model selection in the R environment</a:t>
            </a:r>
          </a:p>
          <a:p>
            <a:r>
              <a:rPr lang="en-US" sz="2800" dirty="0"/>
              <a:t>AIC Criterion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95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87B04-AD21-4188-A7CD-ADA817B1C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Area HWY 56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D67F68-9E05-42A6-9CC6-0D0B27C84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2106460"/>
            <a:ext cx="10388600" cy="412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35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61AF8-0C95-45E0-9E1C-FB793C0D8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WVC Location HWY 56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0146FEB-1EE5-4C18-A701-90397704F4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88" t="19120" r="321" b="32000"/>
          <a:stretch/>
        </p:blipFill>
        <p:spPr>
          <a:xfrm>
            <a:off x="1283332" y="1686958"/>
            <a:ext cx="10061623" cy="466920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64402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C33C3-3115-4C30-8E81-BB23BB50E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Area HWY 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255177-9DEB-4168-95DB-90E6BA925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537" y="1727201"/>
            <a:ext cx="11726926" cy="2774732"/>
          </a:xfrm>
          <a:prstGeom prst="rect">
            <a:avLst/>
          </a:prstGeom>
        </p:spPr>
      </p:pic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DEEF5877-6FA8-4AD6-9C9A-7E53155FD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5400000">
            <a:off x="9801946" y="5007552"/>
            <a:ext cx="1802823" cy="16025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B68B70-1279-4733-AB50-C9BE2543260A}"/>
              </a:ext>
            </a:extLst>
          </p:cNvPr>
          <p:cNvSpPr txBox="1"/>
          <p:nvPr/>
        </p:nvSpPr>
        <p:spPr>
          <a:xfrm>
            <a:off x="9902103" y="3603513"/>
            <a:ext cx="1535647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Newcastle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8E5A44-94A6-4EE9-8DFC-357709D95972}"/>
              </a:ext>
            </a:extLst>
          </p:cNvPr>
          <p:cNvSpPr txBox="1"/>
          <p:nvPr/>
        </p:nvSpPr>
        <p:spPr>
          <a:xfrm>
            <a:off x="306069" y="2745235"/>
            <a:ext cx="1535647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St. George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7B3C4D-CC6C-4CDB-938A-E75B7FC25FA9}"/>
              </a:ext>
            </a:extLst>
          </p:cNvPr>
          <p:cNvSpPr txBox="1"/>
          <p:nvPr/>
        </p:nvSpPr>
        <p:spPr>
          <a:xfrm>
            <a:off x="5293940" y="3234181"/>
            <a:ext cx="80206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SR 18</a:t>
            </a:r>
          </a:p>
        </p:txBody>
      </p:sp>
    </p:spTree>
    <p:extLst>
      <p:ext uri="{BB962C8B-B14F-4D97-AF65-F5344CB8AC3E}">
        <p14:creationId xmlns:p14="http://schemas.microsoft.com/office/powerpoint/2010/main" val="2993720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FAE4A-3460-4458-BB85-9DF0EEC50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WVC Location HWY 56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AC4908-8D8B-42D9-A25D-1F5E81141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850980" y="-1847105"/>
            <a:ext cx="2921894" cy="10552210"/>
          </a:xfrm>
          <a:prstGeom prst="rect">
            <a:avLst/>
          </a:prstGeom>
        </p:spPr>
      </p:pic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2C63884D-FFEF-46F1-B454-5B0127840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5400000">
            <a:off x="9885366" y="5155334"/>
            <a:ext cx="1802823" cy="160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427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A857B-85F8-49AF-AAB9-B16C04913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Roads In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5772C-8813-4946-9780-651482B9B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HWY 21</a:t>
            </a:r>
          </a:p>
          <a:p>
            <a:r>
              <a:rPr lang="en-US" sz="2400" dirty="0"/>
              <a:t>HWY 20</a:t>
            </a:r>
          </a:p>
          <a:p>
            <a:r>
              <a:rPr lang="en-US" sz="2400" dirty="0"/>
              <a:t>HWY 130</a:t>
            </a:r>
          </a:p>
        </p:txBody>
      </p:sp>
    </p:spTree>
    <p:extLst>
      <p:ext uri="{BB962C8B-B14F-4D97-AF65-F5344CB8AC3E}">
        <p14:creationId xmlns:p14="http://schemas.microsoft.com/office/powerpoint/2010/main" val="1972577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D10AC-B6ED-4E54-A16F-666FD3A88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4167" y="412076"/>
            <a:ext cx="8911687" cy="1280890"/>
          </a:xfrm>
        </p:spPr>
        <p:txBody>
          <a:bodyPr>
            <a:normAutofit/>
          </a:bodyPr>
          <a:lstStyle/>
          <a:p>
            <a:r>
              <a:rPr lang="en-US" sz="4800" dirty="0"/>
              <a:t>Results</a:t>
            </a:r>
          </a:p>
        </p:txBody>
      </p:sp>
      <p:graphicFrame>
        <p:nvGraphicFramePr>
          <p:cNvPr id="4" name="Shape 114">
            <a:extLst>
              <a:ext uri="{FF2B5EF4-FFF2-40B4-BE49-F238E27FC236}">
                <a16:creationId xmlns:a16="http://schemas.microsoft.com/office/drawing/2014/main" id="{5222A6FA-DF38-474C-806B-238EF6E42F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7508825"/>
              </p:ext>
            </p:extLst>
          </p:nvPr>
        </p:nvGraphicFramePr>
        <p:xfrm>
          <a:off x="1311216" y="1185042"/>
          <a:ext cx="9569567" cy="5554668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416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47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300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275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Model</a:t>
                      </a:r>
                      <a:endParaRPr sz="2800" dirty="0"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sym typeface="Garamond"/>
                        </a:rPr>
                        <a:t>AICc</a:t>
                      </a:r>
                      <a:endParaRPr sz="2800" b="1" i="0" u="none" strike="noStrike" cap="none">
                        <a:solidFill>
                          <a:srgbClr val="000000"/>
                        </a:solidFill>
                        <a:latin typeface="+mj-lt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sym typeface="Garamond"/>
                        </a:rPr>
                        <a:t>ΔAICc</a:t>
                      </a:r>
                      <a:endParaRPr sz="2800" b="1" i="0" u="none" strike="noStrike" cap="none">
                        <a:solidFill>
                          <a:srgbClr val="000000"/>
                        </a:solidFill>
                        <a:latin typeface="+mj-lt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>
                          <a:sym typeface="Garamond"/>
                        </a:rPr>
                        <a:t>w</a:t>
                      </a:r>
                      <a:endParaRPr sz="2800"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2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Veg</a:t>
                      </a:r>
                      <a:endParaRPr sz="2800" dirty="0"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145.64</a:t>
                      </a:r>
                      <a:endParaRPr lang="en-US" sz="2800" b="0" i="0" u="none" strike="noStrike" cap="none" dirty="0">
                        <a:solidFill>
                          <a:srgbClr val="000000"/>
                        </a:solidFill>
                        <a:latin typeface="+mj-lt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0</a:t>
                      </a:r>
                      <a:endParaRPr sz="2800" dirty="0"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0.642</a:t>
                      </a:r>
                      <a:endParaRPr sz="2800" dirty="0"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55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Tree, Shrub, Veg</a:t>
                      </a:r>
                      <a:endParaRPr sz="2800" b="0" i="0" u="none" strike="noStrike" cap="none" dirty="0">
                        <a:solidFill>
                          <a:srgbClr val="000000"/>
                        </a:solidFill>
                        <a:latin typeface="+mj-lt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148.83</a:t>
                      </a:r>
                      <a:endParaRPr sz="2800" dirty="0"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3.182</a:t>
                      </a:r>
                      <a:endParaRPr sz="2800" dirty="0"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0.131</a:t>
                      </a:r>
                      <a:endParaRPr sz="2800" b="0" i="0" u="none" strike="noStrike" cap="none" dirty="0">
                        <a:solidFill>
                          <a:srgbClr val="000000"/>
                        </a:solidFill>
                        <a:latin typeface="+mj-lt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484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/>
                        <a:t>Veg (0+5+10+15+20m)</a:t>
                      </a:r>
                      <a:endParaRPr sz="2800" dirty="0"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149.10</a:t>
                      </a:r>
                      <a:endParaRPr sz="2800" dirty="0"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3.458</a:t>
                      </a:r>
                      <a:endParaRPr sz="2800" dirty="0"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0.114</a:t>
                      </a:r>
                      <a:endParaRPr sz="2800" dirty="0"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842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Garamond"/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Tree, Shrub, Veg, Fence</a:t>
                      </a:r>
                      <a:endParaRPr sz="2800" dirty="0"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149.46</a:t>
                      </a:r>
                      <a:endParaRPr sz="2800" dirty="0"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3.821</a:t>
                      </a:r>
                      <a:endParaRPr sz="2800" b="0" i="0" u="none" strike="noStrike" cap="none" dirty="0">
                        <a:solidFill>
                          <a:srgbClr val="000000"/>
                        </a:solidFill>
                        <a:latin typeface="+mj-lt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0.095</a:t>
                      </a:r>
                      <a:endParaRPr sz="2800" dirty="0"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3484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/>
                        <a:t>Tree, Shrub, Fence, Veg, TRI</a:t>
                      </a:r>
                      <a:endParaRPr sz="2800" dirty="0"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152.73</a:t>
                      </a:r>
                      <a:endParaRPr sz="2800" dirty="0"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7.086</a:t>
                      </a:r>
                      <a:endParaRPr sz="2800" b="0" i="0" u="none" strike="noStrike" cap="none" dirty="0">
                        <a:solidFill>
                          <a:srgbClr val="000000"/>
                        </a:solidFill>
                        <a:latin typeface="+mj-lt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0.019</a:t>
                      </a:r>
                      <a:endParaRPr sz="2800" dirty="0"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555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/>
                        <a:t>Null</a:t>
                      </a:r>
                      <a:endParaRPr sz="2800" dirty="0"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191.48</a:t>
                      </a:r>
                      <a:endParaRPr sz="2800" dirty="0"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45.83</a:t>
                      </a:r>
                      <a:endParaRPr sz="2800" b="0" i="0" u="none" strike="noStrike" cap="none" dirty="0">
                        <a:solidFill>
                          <a:srgbClr val="000000"/>
                        </a:solidFill>
                        <a:latin typeface="+mj-lt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strike="noStrike" cap="none" dirty="0">
                          <a:sym typeface="Garamond"/>
                        </a:rPr>
                        <a:t>0.000</a:t>
                      </a:r>
                      <a:endParaRPr sz="2800" dirty="0"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0283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DCB68-4CF3-451B-B4D7-0A99D7857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499" y="395510"/>
            <a:ext cx="8911687" cy="1280890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72D0078B-C852-4CE3-98A0-73F9BB7B99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7484783"/>
              </p:ext>
            </p:extLst>
          </p:nvPr>
        </p:nvGraphicFramePr>
        <p:xfrm>
          <a:off x="801688" y="1035955"/>
          <a:ext cx="10705310" cy="5626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9981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F52E7-C1C1-4D61-A5D8-811D320DC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7BDC0-E1B0-4117-92F4-5A419B3CF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68133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Vegetation was the most accurate predictor WVCs.</a:t>
            </a:r>
          </a:p>
          <a:p>
            <a:r>
              <a:rPr lang="en-US" sz="2800" dirty="0"/>
              <a:t>Other good indicators:</a:t>
            </a:r>
          </a:p>
          <a:p>
            <a:pPr lvl="1"/>
            <a:r>
              <a:rPr lang="en-US" sz="2800" dirty="0"/>
              <a:t>Trees, Shrubs, Fence, Topographic Roughness</a:t>
            </a:r>
          </a:p>
          <a:p>
            <a:r>
              <a:rPr lang="en-US" sz="2800" dirty="0"/>
              <a:t>Affect size small</a:t>
            </a:r>
          </a:p>
          <a:p>
            <a:endParaRPr lang="en-US" sz="2800" dirty="0"/>
          </a:p>
          <a:p>
            <a:r>
              <a:rPr lang="en-US" sz="2800" dirty="0"/>
              <a:t>Vegetation, Topography, Fencing do influence WVC distribution</a:t>
            </a:r>
          </a:p>
          <a:p>
            <a:r>
              <a:rPr lang="en-US" sz="2800" dirty="0"/>
              <a:t>More Research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179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223C8-FB3A-447F-B37F-026FDC5F0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CA8C1-DF0A-4B83-A576-8DE0F9F4D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Sight Index</a:t>
            </a:r>
          </a:p>
          <a:p>
            <a:r>
              <a:rPr lang="en-US" sz="3200" dirty="0"/>
              <a:t>Distance to Water Sources</a:t>
            </a:r>
          </a:p>
          <a:p>
            <a:r>
              <a:rPr lang="en-US" sz="3200" dirty="0"/>
              <a:t>Migration Patterns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666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83341-F958-4A92-9426-501AAA887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29A82-DB62-40B1-B287-6CD4893E9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dk1"/>
                </a:solidFill>
                <a:ea typeface="Garamond"/>
                <a:cs typeface="Garamond"/>
                <a:sym typeface="Garamond"/>
              </a:rPr>
              <a:t>This work was supported by an L.S. and Aline W. Skaggs Research and Scholarship Award and the Gibson Grant.</a:t>
            </a:r>
          </a:p>
          <a:p>
            <a:r>
              <a:rPr lang="en-US" dirty="0">
                <a:solidFill>
                  <a:schemeClr val="dk1"/>
                </a:solidFill>
                <a:ea typeface="Garamond"/>
                <a:cs typeface="Garamond"/>
                <a:sym typeface="Garamond"/>
              </a:rPr>
              <a:t>The image in figure 1 is courtesy of Google Inc.</a:t>
            </a:r>
          </a:p>
          <a:p>
            <a:r>
              <a:rPr lang="en-US" dirty="0"/>
              <a:t>https://aaafoundation.org/wp-content/uploads/2018/02/18-0019_AAAFTS-ADS-Research-Brief.pdf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319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D4B01-B735-483E-9A63-5CD802729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9099" y="2568237"/>
            <a:ext cx="10062901" cy="1721526"/>
          </a:xfrm>
        </p:spPr>
        <p:txBody>
          <a:bodyPr>
            <a:normAutofit/>
          </a:bodyPr>
          <a:lstStyle/>
          <a:p>
            <a:r>
              <a:rPr lang="en-US" sz="60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86335440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5125</TotalTime>
  <Words>339</Words>
  <Application>Microsoft Office PowerPoint</Application>
  <PresentationFormat>Widescreen</PresentationFormat>
  <Paragraphs>97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Helvetica Neue</vt:lpstr>
      <vt:lpstr>Arial</vt:lpstr>
      <vt:lpstr>Calibri</vt:lpstr>
      <vt:lpstr>Century Gothic</vt:lpstr>
      <vt:lpstr>Garamond</vt:lpstr>
      <vt:lpstr>Wingdings 3</vt:lpstr>
      <vt:lpstr>Wisp</vt:lpstr>
      <vt:lpstr>Identifying Factors Contributing to Spatial Patterns of Mule Deer-Vehicle Collisions</vt:lpstr>
      <vt:lpstr>PowerPoint Presentation</vt:lpstr>
      <vt:lpstr>Introduction</vt:lpstr>
      <vt:lpstr>Introduction: Hypothesis</vt:lpstr>
      <vt:lpstr>Methods</vt:lpstr>
      <vt:lpstr>Methods</vt:lpstr>
      <vt:lpstr>Study Area HWY 56</vt:lpstr>
      <vt:lpstr>WVC Location HWY 56</vt:lpstr>
      <vt:lpstr>Study Area HWY 18</vt:lpstr>
      <vt:lpstr>WVC Location HWY 56</vt:lpstr>
      <vt:lpstr>Other Roads In Progress</vt:lpstr>
      <vt:lpstr>Results</vt:lpstr>
      <vt:lpstr>Results</vt:lpstr>
      <vt:lpstr>Conclusions</vt:lpstr>
      <vt:lpstr>Future Work</vt:lpstr>
      <vt:lpstr>Acknowledgments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Identifying Factors Contributing to Spatial Patterns of Mule Deer-Vehicle Collisions</dc:title>
  <dc:creator>Michael Christiansen</dc:creator>
  <cp:lastModifiedBy>Michael Christiansen</cp:lastModifiedBy>
  <cp:revision>48</cp:revision>
  <dcterms:created xsi:type="dcterms:W3CDTF">2019-03-18T13:56:36Z</dcterms:created>
  <dcterms:modified xsi:type="dcterms:W3CDTF">2022-03-08T18:21:33Z</dcterms:modified>
</cp:coreProperties>
</file>